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4" r:id="rId15"/>
    <p:sldId id="29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55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35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48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29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9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59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94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715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7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4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9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82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6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48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39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05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92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DF02-C4D9-4D19-A8BE-A49A8ACA8719}" type="datetimeFigureOut">
              <a:rPr lang="de-DE" smtClean="0"/>
              <a:t>11.09.2019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3D98-EBA1-408A-8A3F-EBDD14464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0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Best-Practice Beispiele </a:t>
            </a:r>
            <a:br>
              <a:rPr lang="de-DE" dirty="0"/>
            </a:br>
            <a:r>
              <a:rPr lang="de-DE" dirty="0"/>
              <a:t>aus verschiedenen Regionen Europas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Soziale Dorfentwicklung</a:t>
            </a:r>
          </a:p>
          <a:p>
            <a:r>
              <a:rPr lang="de-DE" dirty="0"/>
              <a:t>Erfurt, 12. September 2019</a:t>
            </a:r>
          </a:p>
          <a:p>
            <a:r>
              <a:rPr lang="de-DE" dirty="0"/>
              <a:t>Carlo Lejeune</a:t>
            </a:r>
          </a:p>
        </p:txBody>
      </p:sp>
    </p:spTree>
    <p:extLst>
      <p:ext uri="{BB962C8B-B14F-4D97-AF65-F5344CB8AC3E}">
        <p14:creationId xmlns:p14="http://schemas.microsoft.com/office/powerpoint/2010/main" val="83302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136073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 err="1">
                <a:effectLst/>
              </a:rPr>
              <a:t>Witteveen</a:t>
            </a:r>
            <a:r>
              <a:rPr lang="de-DE" dirty="0">
                <a:effectLst/>
              </a:rPr>
              <a:t> (NL), 560 E (Gemeinde </a:t>
            </a:r>
            <a:r>
              <a:rPr lang="de-DE" dirty="0" err="1">
                <a:effectLst/>
              </a:rPr>
              <a:t>Midden-Drenthe</a:t>
            </a:r>
            <a:r>
              <a:rPr lang="de-DE" dirty="0">
                <a:effectLst/>
              </a:rPr>
              <a:t> 33.000 E) </a:t>
            </a:r>
            <a:endParaRPr lang="de-DE" dirty="0"/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r>
              <a:rPr lang="de-DE" dirty="0"/>
              <a:t>Aktion „</a:t>
            </a:r>
            <a:r>
              <a:rPr lang="de-DE" dirty="0" err="1"/>
              <a:t>niew</a:t>
            </a:r>
            <a:r>
              <a:rPr lang="de-DE" dirty="0"/>
              <a:t> </a:t>
            </a:r>
            <a:r>
              <a:rPr lang="de-DE" dirty="0" err="1"/>
              <a:t>grijs</a:t>
            </a:r>
            <a:r>
              <a:rPr lang="de-DE" dirty="0"/>
              <a:t>“ und „</a:t>
            </a:r>
            <a:r>
              <a:rPr lang="de-DE" dirty="0" err="1"/>
              <a:t>Naoberkracht</a:t>
            </a:r>
            <a:r>
              <a:rPr lang="de-DE" dirty="0"/>
              <a:t>“</a:t>
            </a:r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5" y="2884750"/>
            <a:ext cx="4535211" cy="303665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05" y="2884750"/>
            <a:ext cx="4535210" cy="30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632" y="1403927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 err="1">
                <a:effectLst/>
              </a:rPr>
              <a:t>Witteveen</a:t>
            </a:r>
            <a:r>
              <a:rPr lang="de-DE" dirty="0">
                <a:effectLst/>
              </a:rPr>
              <a:t> (NL), 560 E (Gemeinde </a:t>
            </a:r>
            <a:r>
              <a:rPr lang="de-DE" dirty="0" err="1">
                <a:effectLst/>
              </a:rPr>
              <a:t>Midden-Drenthe</a:t>
            </a:r>
            <a:r>
              <a:rPr lang="de-DE" dirty="0">
                <a:effectLst/>
              </a:rPr>
              <a:t> 33.000 E) </a:t>
            </a: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2" y="2121520"/>
            <a:ext cx="6426235" cy="4302832"/>
          </a:xfrm>
          <a:prstGeom prst="rect">
            <a:avLst/>
          </a:prstGeom>
        </p:spPr>
      </p:pic>
      <p:pic>
        <p:nvPicPr>
          <p:cNvPr id="8" name="Inhalts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97" y="2121520"/>
            <a:ext cx="2879760" cy="43028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72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632" y="1403927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effectLst/>
              </a:rPr>
              <a:t>Saarland (Bundesland)</a:t>
            </a: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85" y="2034309"/>
            <a:ext cx="4237182" cy="42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632" y="1403927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effectLst/>
              </a:rPr>
              <a:t>Ostbelgien (Bundesland, 78.000 E)</a:t>
            </a:r>
          </a:p>
          <a:p>
            <a:pPr marL="36900" indent="0">
              <a:buNone/>
            </a:pPr>
            <a:r>
              <a:rPr lang="de-DE" dirty="0">
                <a:effectLst/>
              </a:rPr>
              <a:t>Hilfe für Krebskranke im Süden Ostbelgiens</a:t>
            </a: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5" y="2375117"/>
            <a:ext cx="6048375" cy="40290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21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632" y="1403927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effectLst/>
              </a:rPr>
              <a:t>Ostbelgien (Bundesland, 78.000 E)</a:t>
            </a:r>
          </a:p>
          <a:p>
            <a:pPr marL="36900" indent="0">
              <a:buNone/>
            </a:pPr>
            <a:r>
              <a:rPr lang="de-DE" dirty="0">
                <a:effectLst/>
              </a:rPr>
              <a:t>Stundenblume</a:t>
            </a:r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1" y="2581790"/>
            <a:ext cx="4086251" cy="2398755"/>
          </a:xfrm>
          <a:prstGeom prst="rect">
            <a:avLst/>
          </a:prstGeom>
        </p:spPr>
      </p:pic>
      <p:pic>
        <p:nvPicPr>
          <p:cNvPr id="6" name="Inhaltsplatzhalt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4" y="2545493"/>
            <a:ext cx="4498261" cy="13952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4" y="4370945"/>
            <a:ext cx="4498261" cy="14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8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632" y="1403927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effectLst/>
              </a:rPr>
              <a:t>Ostbelgien (Bundesland, 78.000 E)</a:t>
            </a:r>
          </a:p>
          <a:p>
            <a:pPr marL="36900" indent="0">
              <a:buNone/>
            </a:pPr>
            <a:r>
              <a:rPr lang="de-DE" dirty="0">
                <a:effectLst/>
              </a:rPr>
              <a:t>Rettungshubschrauber St. Luc</a:t>
            </a: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4" y="2079351"/>
            <a:ext cx="6625213" cy="44168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3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Soziale Dorfentwicklung – </a:t>
            </a:r>
            <a:r>
              <a:rPr lang="de-DE" dirty="0" err="1"/>
              <a:t>Quid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441623" y="2641926"/>
            <a:ext cx="8995718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Warum ist soziale Dorfentwicklung wichtig</a:t>
            </a:r>
            <a:endParaRPr lang="de-D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Kommunikation als Grundlage der Lobbyarbeit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Kommunikation zur Stärkung eines konsensorientierten Miteinanders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Kommunikation zur Stärkung der Solidarität</a:t>
            </a:r>
          </a:p>
        </p:txBody>
      </p:sp>
    </p:spTree>
    <p:extLst>
      <p:ext uri="{BB962C8B-B14F-4D97-AF65-F5344CB8AC3E}">
        <p14:creationId xmlns:p14="http://schemas.microsoft.com/office/powerpoint/2010/main" val="391881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Kommunikation als Grundlage der Lobbyarbeit</a:t>
            </a:r>
            <a:br>
              <a:rPr lang="de-DE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e-DE" dirty="0"/>
          </a:p>
          <a:p>
            <a:pPr marL="494100" indent="-457200">
              <a:buAutoNum type="arabicPeriod"/>
            </a:pPr>
            <a:r>
              <a:rPr lang="de-DE" sz="3600" dirty="0"/>
              <a:t>Internet- und Handyversorgung</a:t>
            </a:r>
          </a:p>
          <a:p>
            <a:pPr marL="494100" indent="-457200">
              <a:buAutoNum type="arabicPeriod"/>
            </a:pPr>
            <a:r>
              <a:rPr lang="de-DE" sz="3600" dirty="0"/>
              <a:t>Beispiel ARGE </a:t>
            </a:r>
          </a:p>
        </p:txBody>
      </p:sp>
    </p:spTree>
    <p:extLst>
      <p:ext uri="{BB962C8B-B14F-4D97-AF65-F5344CB8AC3E}">
        <p14:creationId xmlns:p14="http://schemas.microsoft.com/office/powerpoint/2010/main" val="388566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eines konsensorientierten Miteinanders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 Was ist Bürgerbeteiligung?</a:t>
            </a:r>
          </a:p>
        </p:txBody>
      </p:sp>
    </p:spTree>
    <p:extLst>
      <p:ext uri="{BB962C8B-B14F-4D97-AF65-F5344CB8AC3E}">
        <p14:creationId xmlns:p14="http://schemas.microsoft.com/office/powerpoint/2010/main" val="102582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eines konsensorientierten Miteinanders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4843" y="2096063"/>
            <a:ext cx="11285838" cy="437063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sz="2600" dirty="0">
                <a:effectLst/>
              </a:rPr>
              <a:t>Gemeinde Peer (Flandern), 16.000 E, 7 Dörfer</a:t>
            </a:r>
          </a:p>
          <a:p>
            <a:pPr marL="36900" indent="0">
              <a:buNone/>
            </a:pPr>
            <a:r>
              <a:rPr lang="de-DE" sz="2600" dirty="0"/>
              <a:t>PARTICI-PEER =</a:t>
            </a:r>
          </a:p>
          <a:p>
            <a:pPr marL="0" lvl="0" indent="0">
              <a:buNone/>
            </a:pPr>
            <a:r>
              <a:rPr lang="de-DE" sz="3600" b="1" dirty="0">
                <a:solidFill>
                  <a:srgbClr val="FFFF00"/>
                </a:solidFill>
                <a:effectLst/>
              </a:rPr>
              <a:t>informieren					konsultieren </a:t>
            </a:r>
          </a:p>
          <a:p>
            <a:pPr marL="0" lvl="0" indent="0">
              <a:buNone/>
            </a:pPr>
            <a:r>
              <a:rPr lang="de-DE" sz="3600" b="1" dirty="0">
                <a:solidFill>
                  <a:srgbClr val="FFFF00"/>
                </a:solidFill>
                <a:effectLst/>
              </a:rPr>
              <a:t>empfehlen 					zusammenarbeiten</a:t>
            </a:r>
          </a:p>
          <a:p>
            <a:pPr marL="0" lvl="0" indent="0">
              <a:buNone/>
            </a:pPr>
            <a:r>
              <a:rPr lang="de-DE" sz="3600" b="1" dirty="0">
                <a:solidFill>
                  <a:srgbClr val="FFFF00"/>
                </a:solidFill>
                <a:effectLst/>
              </a:rPr>
              <a:t>mitbestimmen				selbstbestimmen </a:t>
            </a:r>
          </a:p>
          <a:p>
            <a:pPr marL="36900" indent="0">
              <a:buNone/>
            </a:pPr>
            <a:r>
              <a:rPr lang="de-DE" sz="2600" dirty="0">
                <a:effectLst/>
              </a:rPr>
              <a:t>Siehe: www.peer.be/participeer</a:t>
            </a:r>
          </a:p>
          <a:p>
            <a:pPr marL="36900" indent="0">
              <a:buNone/>
            </a:pPr>
            <a:endParaRPr lang="de-DE" dirty="0">
              <a:effectLst/>
            </a:endParaRPr>
          </a:p>
          <a:p>
            <a:pPr marL="369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54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eines konsensorientierten Miteinanders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4270" y="1935921"/>
            <a:ext cx="11178746" cy="450606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>
                <a:effectLst/>
              </a:rPr>
              <a:t>Gemeinde Peer (Flandern), 16.000 E, 7 Dörfer</a:t>
            </a:r>
          </a:p>
          <a:p>
            <a:pPr marL="36900" indent="0">
              <a:buNone/>
            </a:pPr>
            <a:r>
              <a:rPr lang="de-DE" dirty="0"/>
              <a:t>„Teilhabe-Menu“</a:t>
            </a:r>
          </a:p>
          <a:p>
            <a:pPr marL="0" lvl="0" indent="0">
              <a:buNone/>
            </a:pPr>
            <a:r>
              <a:rPr lang="de-DE" sz="3200" b="1" dirty="0">
                <a:solidFill>
                  <a:srgbClr val="FFFF00"/>
                </a:solidFill>
                <a:effectLst/>
              </a:rPr>
              <a:t>Klassische Teilhabe			Digitale Teilhabe</a:t>
            </a:r>
          </a:p>
          <a:p>
            <a:pPr marL="0" lvl="0" indent="0">
              <a:buNone/>
            </a:pPr>
            <a:r>
              <a:rPr lang="de-DE" sz="3200" b="1" dirty="0">
                <a:solidFill>
                  <a:srgbClr val="FFFF00"/>
                </a:solidFill>
                <a:effectLst/>
              </a:rPr>
              <a:t>Crowdfunding					Bürgerverträge</a:t>
            </a:r>
          </a:p>
          <a:p>
            <a:pPr marL="0" lvl="0" indent="0">
              <a:buNone/>
            </a:pPr>
            <a:r>
              <a:rPr lang="de-DE" sz="3200" b="1" dirty="0">
                <a:solidFill>
                  <a:srgbClr val="FFFF00"/>
                </a:solidFill>
                <a:effectLst/>
              </a:rPr>
              <a:t>Dorfhaushalt					Kollegium auf Anfrage</a:t>
            </a:r>
          </a:p>
          <a:p>
            <a:pPr marL="369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effectLst/>
              </a:rPr>
              <a:t>Stärkung eines konsensorientierten Miteinanders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136073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 err="1"/>
              <a:t>Loikum</a:t>
            </a:r>
            <a:r>
              <a:rPr lang="de-DE" dirty="0"/>
              <a:t>, NRW, 800 E (Stadtgemeinde </a:t>
            </a:r>
            <a:r>
              <a:rPr lang="de-DE" dirty="0" err="1"/>
              <a:t>Haminkeln</a:t>
            </a:r>
            <a:r>
              <a:rPr lang="de-DE" dirty="0"/>
              <a:t> 28.000 E)</a:t>
            </a:r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6" y="2191167"/>
            <a:ext cx="4833225" cy="3236196"/>
          </a:xfrm>
          <a:prstGeom prst="rect">
            <a:avLst/>
          </a:prstGeom>
        </p:spPr>
      </p:pic>
      <p:pic>
        <p:nvPicPr>
          <p:cNvPr id="6" name="Inhaltsplatzhalt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29" y="2191167"/>
            <a:ext cx="4838628" cy="323981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13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136073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 err="1">
                <a:effectLst/>
              </a:rPr>
              <a:t>Flegessen-Haspererde-Kleinsüntel</a:t>
            </a:r>
            <a:r>
              <a:rPr lang="de-DE" dirty="0">
                <a:effectLst/>
              </a:rPr>
              <a:t> (1580 E., 3 Dörfer)</a:t>
            </a: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21" y="1905275"/>
            <a:ext cx="2916936" cy="4358379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905275"/>
            <a:ext cx="6509194" cy="4358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39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332509"/>
            <a:ext cx="10353762" cy="970450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</a:rPr>
              <a:t>Stärkung der Solidarität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136073"/>
            <a:ext cx="10353762" cy="4655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dirty="0" err="1">
                <a:effectLst/>
              </a:rPr>
              <a:t>Oosterlo</a:t>
            </a:r>
            <a:r>
              <a:rPr lang="de-DE" dirty="0">
                <a:effectLst/>
              </a:rPr>
              <a:t> (Flandern, 2.500 E (Gemeinde </a:t>
            </a:r>
            <a:r>
              <a:rPr lang="de-DE" dirty="0" err="1">
                <a:effectLst/>
              </a:rPr>
              <a:t>Geel</a:t>
            </a:r>
            <a:r>
              <a:rPr lang="de-DE" dirty="0">
                <a:effectLst/>
              </a:rPr>
              <a:t>, 40.000 E)</a:t>
            </a: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18" y="1634860"/>
            <a:ext cx="7407564" cy="49599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230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0</TotalTime>
  <Words>223</Words>
  <Application>Microsoft Office PowerPoint</Application>
  <PresentationFormat>Breitbild</PresentationFormat>
  <Paragraphs>51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Cambria</vt:lpstr>
      <vt:lpstr>Damask</vt:lpstr>
      <vt:lpstr>Best-Practice Beispiele  aus verschiedenen Regionen Europas</vt:lpstr>
      <vt:lpstr>Soziale Dorfentwicklung – Quid?</vt:lpstr>
      <vt:lpstr>Kommunikation als Grundlage der Lobbyarbeit </vt:lpstr>
      <vt:lpstr>Stärkung eines konsensorientierten Miteinanders</vt:lpstr>
      <vt:lpstr>Stärkung eines konsensorientierten Miteinanders</vt:lpstr>
      <vt:lpstr>Stärkung eines konsensorientierten Miteinanders</vt:lpstr>
      <vt:lpstr>Stärkung eines konsensorientierten Miteinanders</vt:lpstr>
      <vt:lpstr>Stärkung der Solidarität</vt:lpstr>
      <vt:lpstr>Stärkung der Solidarität</vt:lpstr>
      <vt:lpstr>Stärkung der Solidarität</vt:lpstr>
      <vt:lpstr>Stärkung der Solidarität</vt:lpstr>
      <vt:lpstr>Stärkung der Solidarität</vt:lpstr>
      <vt:lpstr>Stärkung der Solidarität</vt:lpstr>
      <vt:lpstr>Stärkung der Solidarität</vt:lpstr>
      <vt:lpstr>Stärkung der Solidarität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Carlo Lejeune</dc:creator>
  <cp:lastModifiedBy>Carlo Lejeune</cp:lastModifiedBy>
  <cp:revision>13</cp:revision>
  <dcterms:created xsi:type="dcterms:W3CDTF">2019-09-08T11:59:31Z</dcterms:created>
  <dcterms:modified xsi:type="dcterms:W3CDTF">2019-09-11T07:14:01Z</dcterms:modified>
</cp:coreProperties>
</file>